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CAF50"/>
    <a:srgbClr val="E1F2E1"/>
    <a:srgbClr val="A1C55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7" autoAdjust="0"/>
    <p:restoredTop sz="94660"/>
  </p:normalViewPr>
  <p:slideViewPr>
    <p:cSldViewPr snapToGrid="0">
      <p:cViewPr varScale="1">
        <p:scale>
          <a:sx n="76" d="100"/>
          <a:sy n="76" d="100"/>
        </p:scale>
        <p:origin x="-3408" y="-1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solidFill>
                  <a:srgbClr val="000000"/>
                </a:solidFill>
                <a:latin typeface="XO Oriel"/>
              </a:rPr>
              <a:t>Для перемещения страницы щёлкните мышью</a:t>
            </a: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ru-RU" sz="2000" b="0" strike="noStrike" spc="-1">
                <a:solidFill>
                  <a:srgbClr val="000000"/>
                </a:solidFill>
                <a:latin typeface="XO Oriel"/>
              </a:rPr>
              <a:t>Для правки формата примечаний щёлкните мышью</a:t>
            </a:r>
          </a:p>
        </p:txBody>
      </p:sp>
      <p:sp>
        <p:nvSpPr>
          <p:cNvPr id="11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</a:p>
        </p:txBody>
      </p:sp>
      <p:sp>
        <p:nvSpPr>
          <p:cNvPr id="112" name="PlaceHolder 4"/>
          <p:cNvSpPr>
            <a:spLocks noGrp="1"/>
          </p:cNvSpPr>
          <p:nvPr>
            <p:ph type="dt" idx="7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113" name="PlaceHolder 5"/>
          <p:cNvSpPr>
            <a:spLocks noGrp="1"/>
          </p:cNvSpPr>
          <p:nvPr>
            <p:ph type="ftr" idx="8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14" name="PlaceHolder 6"/>
          <p:cNvSpPr>
            <a:spLocks noGrp="1"/>
          </p:cNvSpPr>
          <p:nvPr>
            <p:ph type="sldNum" idx="9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7291F1A-ACDC-4C2D-8B15-1D0ED885DD9F}" type="slidenum">
              <a:rPr lang="ru-RU" sz="1400" b="0" strike="noStrike" spc="-1">
                <a:solidFill>
                  <a:srgbClr val="000000"/>
                </a:solidFill>
                <a:latin typeface="Times New Roman"/>
              </a:rPr>
              <a:pPr indent="0" algn="r">
                <a:buNone/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6919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3313" cy="3427413"/>
          </a:xfrm>
          <a:prstGeom prst="rect">
            <a:avLst/>
          </a:prstGeom>
          <a:ln w="0">
            <a:noFill/>
          </a:ln>
        </p:spPr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17E3D0A-FC98-4D40-BD92-D4CCEDFDE11F}" type="slidenum">
              <a:rPr lang="ru-RU" sz="1200" b="0" strike="noStrike" spc="-1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306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3313" cy="3427413"/>
          </a:xfrm>
          <a:prstGeom prst="rect">
            <a:avLst/>
          </a:prstGeom>
          <a:ln w="0">
            <a:noFill/>
          </a:ln>
        </p:spPr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4960" cy="4113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ru-RU" sz="18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09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0360" cy="455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17E3D0A-FC98-4D40-BD92-D4CCEDFDE11F}" type="slidenum">
              <a:rPr lang="ru-RU" sz="1200" b="0" strike="noStrike" spc="-1">
                <a:solidFill>
                  <a:srgbClr val="000000"/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  <a:tabLst>
                  <a:tab pos="0" algn="l"/>
                </a:tabLst>
              </a:pPr>
              <a:t>2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4900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19A8F1D-BFE7-4B64-AE22-724574077C38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42720" y="284040"/>
            <a:ext cx="617076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subTitle"/>
          </p:nvPr>
        </p:nvSpPr>
        <p:spPr>
          <a:xfrm>
            <a:off x="342720" y="1375560"/>
            <a:ext cx="1469160" cy="3190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84B0C4D-45B4-4D45-997A-287ABBE2342B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342720" y="284040"/>
            <a:ext cx="617076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1469160" cy="130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6244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C51B34A-D99B-4B29-9210-21B50BF3A188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42720" y="284040"/>
            <a:ext cx="617076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716760" cy="130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812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1095840" y="2317680"/>
            <a:ext cx="716760" cy="130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812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339DB12-C833-4060-A7C9-5BDE3FA4B6EE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42720" y="284040"/>
            <a:ext cx="617076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8022538-286A-4E48-A0CA-814F44E4B277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subTitle"/>
          </p:nvPr>
        </p:nvSpPr>
        <p:spPr>
          <a:xfrm>
            <a:off x="342720" y="284040"/>
            <a:ext cx="6170760" cy="8692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8428118-4054-4757-97C8-ABC71891B9EB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42720" y="284040"/>
            <a:ext cx="617076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71676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1872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1095840" y="2317680"/>
            <a:ext cx="716760" cy="130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812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342720" y="2999880"/>
            <a:ext cx="71676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1872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91F64FC-BAFB-4DAF-B438-9F9698BEC108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42720" y="284040"/>
            <a:ext cx="617076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716760" cy="130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8122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1095840" y="2317680"/>
            <a:ext cx="71676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1872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1095840" y="2999880"/>
            <a:ext cx="71676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1872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A777966-5F3E-4EF9-B26C-DA9137CA583B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42720" y="284040"/>
            <a:ext cx="617076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71676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1872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1095840" y="2317680"/>
            <a:ext cx="71676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1872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342720" y="2999880"/>
            <a:ext cx="146916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437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07E51CF-1980-4695-BE2C-7DA83C20B105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42720" y="284040"/>
            <a:ext cx="617076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146916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437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342720" y="2999880"/>
            <a:ext cx="146916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34371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06EA3B8-4FEA-4E8B-8B94-6E883CACFE2B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342720" y="284040"/>
            <a:ext cx="617076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71676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1872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1095840" y="2317680"/>
            <a:ext cx="71676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1872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342720" y="2999880"/>
            <a:ext cx="71676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1872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1095840" y="2999880"/>
            <a:ext cx="71676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1872" lnSpcReduction="20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057995D-74CB-4E8B-BF8C-94036080AA86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42720" y="284040"/>
            <a:ext cx="6170760" cy="187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342720" y="2317680"/>
            <a:ext cx="47268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9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839520" y="2317680"/>
            <a:ext cx="47268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9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/>
          </p:nvPr>
        </p:nvSpPr>
        <p:spPr>
          <a:xfrm>
            <a:off x="1335960" y="2317680"/>
            <a:ext cx="47268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9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/>
          </p:nvPr>
        </p:nvSpPr>
        <p:spPr>
          <a:xfrm>
            <a:off x="342720" y="2999880"/>
            <a:ext cx="47268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9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/>
          </p:nvPr>
        </p:nvSpPr>
        <p:spPr>
          <a:xfrm>
            <a:off x="839520" y="2999880"/>
            <a:ext cx="47268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9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0" name="PlaceHolder 7"/>
          <p:cNvSpPr>
            <a:spLocks noGrp="1"/>
          </p:cNvSpPr>
          <p:nvPr>
            <p:ph/>
          </p:nvPr>
        </p:nvSpPr>
        <p:spPr>
          <a:xfrm>
            <a:off x="1335960" y="2999880"/>
            <a:ext cx="472680" cy="62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9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DBE3DA1-23C4-4D19-A68C-52D65D2D4D7D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2"/>
          <p:cNvSpPr/>
          <p:nvPr/>
        </p:nvSpPr>
        <p:spPr>
          <a:xfrm>
            <a:off x="0" y="1339920"/>
            <a:ext cx="6856560" cy="8564760"/>
          </a:xfrm>
          <a:prstGeom prst="rect">
            <a:avLst/>
          </a:prstGeom>
          <a:solidFill>
            <a:srgbClr val="E4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6" name="Прямоугольник с одним скругленным углом 9"/>
          <p:cNvSpPr/>
          <p:nvPr/>
        </p:nvSpPr>
        <p:spPr>
          <a:xfrm rot="16200000" flipV="1">
            <a:off x="-945000" y="3384360"/>
            <a:ext cx="7343280" cy="5437440"/>
          </a:xfrm>
          <a:prstGeom prst="round1Rect">
            <a:avLst>
              <a:gd name="adj" fmla="val 1368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" name="Скругленный прямоугольник 11"/>
          <p:cNvSpPr/>
          <p:nvPr/>
        </p:nvSpPr>
        <p:spPr>
          <a:xfrm>
            <a:off x="0" y="1234440"/>
            <a:ext cx="6861960" cy="261000"/>
          </a:xfrm>
          <a:prstGeom prst="roundRect">
            <a:avLst>
              <a:gd name="adj" fmla="val 36871"/>
            </a:avLst>
          </a:prstGeom>
          <a:solidFill>
            <a:schemeClr val="bg1"/>
          </a:solidFill>
          <a:ln>
            <a:noFill/>
          </a:ln>
          <a:effectLst>
            <a:outerShdw blurRad="50760" dist="3816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" name="Прямоугольник с одним скругленным углом 6"/>
          <p:cNvSpPr/>
          <p:nvPr/>
        </p:nvSpPr>
        <p:spPr>
          <a:xfrm rot="16200000" flipV="1">
            <a:off x="2712960" y="6931440"/>
            <a:ext cx="259920" cy="5683320"/>
          </a:xfrm>
          <a:prstGeom prst="round1Rect">
            <a:avLst>
              <a:gd name="adj" fmla="val 50000"/>
            </a:avLst>
          </a:prstGeom>
          <a:solidFill>
            <a:srgbClr val="31B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4" name="Picture 2" descr="D:\Полезная информация\Изображения для презентаций\05-Эмблемы и гербы\kaluzhskaya_oblast_2.png"/>
          <p:cNvPicPr/>
          <p:nvPr/>
        </p:nvPicPr>
        <p:blipFill>
          <a:blip r:embed="rId14"/>
          <a:stretch/>
        </p:blipFill>
        <p:spPr>
          <a:xfrm>
            <a:off x="108360" y="560520"/>
            <a:ext cx="524160" cy="673920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с одним скругленным углом 1"/>
          <p:cNvSpPr/>
          <p:nvPr/>
        </p:nvSpPr>
        <p:spPr>
          <a:xfrm flipH="1">
            <a:off x="5683320" y="9644760"/>
            <a:ext cx="1171800" cy="259920"/>
          </a:xfrm>
          <a:prstGeom prst="round1Rect">
            <a:avLst>
              <a:gd name="adj" fmla="val 50000"/>
            </a:avLst>
          </a:prstGeom>
          <a:solidFill>
            <a:srgbClr val="004E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" name="Прямоугольник с одним скругленным углом 8"/>
          <p:cNvSpPr/>
          <p:nvPr/>
        </p:nvSpPr>
        <p:spPr>
          <a:xfrm flipH="1" flipV="1">
            <a:off x="739440" y="0"/>
            <a:ext cx="6120000" cy="1338480"/>
          </a:xfrm>
          <a:prstGeom prst="round1Rect">
            <a:avLst>
              <a:gd name="adj" fmla="val 10706"/>
            </a:avLst>
          </a:prstGeom>
          <a:solidFill>
            <a:srgbClr val="004E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" name="Picture 2" descr="D:\Полезная информация\Изображения для презентаций\05-Эмблемы и гербы\slider_img_1_3.png"/>
          <p:cNvPicPr/>
          <p:nvPr/>
        </p:nvPicPr>
        <p:blipFill>
          <a:blip r:embed="rId15"/>
          <a:stretch/>
        </p:blipFill>
        <p:spPr>
          <a:xfrm>
            <a:off x="148680" y="123840"/>
            <a:ext cx="425160" cy="363240"/>
          </a:xfrm>
          <a:prstGeom prst="rect">
            <a:avLst/>
          </a:prstGeom>
          <a:ln w="0">
            <a:noFill/>
          </a:ln>
        </p:spPr>
      </p:pic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342720" y="284040"/>
            <a:ext cx="6170760" cy="187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Для правки текста заглавия щёлкните мышью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342720" y="2317680"/>
            <a:ext cx="1469160" cy="130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1111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Седьмой уровень структуры</a:t>
            </a: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1886040" y="2317680"/>
            <a:ext cx="1469160" cy="2739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111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Седьмой уровень структуры</a:t>
            </a:r>
          </a:p>
        </p:txBody>
      </p:sp>
      <p:sp>
        <p:nvSpPr>
          <p:cNvPr id="11" name="PlaceHolder 4"/>
          <p:cNvSpPr>
            <a:spLocks noGrp="1"/>
          </p:cNvSpPr>
          <p:nvPr>
            <p:ph type="body"/>
          </p:nvPr>
        </p:nvSpPr>
        <p:spPr>
          <a:xfrm>
            <a:off x="342720" y="3748680"/>
            <a:ext cx="1469160" cy="130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1111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XO Oriel"/>
              </a:rPr>
              <a:t>Седьмой уровень структуры</a:t>
            </a:r>
          </a:p>
        </p:txBody>
      </p:sp>
      <p:sp>
        <p:nvSpPr>
          <p:cNvPr id="12" name="PlaceHolder 5"/>
          <p:cNvSpPr>
            <a:spLocks noGrp="1"/>
          </p:cNvSpPr>
          <p:nvPr>
            <p:ph type="ftr" idx="1"/>
          </p:nvPr>
        </p:nvSpPr>
        <p:spPr>
          <a:xfrm>
            <a:off x="2343240" y="9182160"/>
            <a:ext cx="2170440" cy="525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3" name="PlaceHolder 6"/>
          <p:cNvSpPr>
            <a:spLocks noGrp="1"/>
          </p:cNvSpPr>
          <p:nvPr>
            <p:ph type="sldNum" idx="2"/>
          </p:nvPr>
        </p:nvSpPr>
        <p:spPr>
          <a:xfrm>
            <a:off x="4915080" y="9182160"/>
            <a:ext cx="1598760" cy="525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684000">
              <a:lnSpc>
                <a:spcPct val="100000"/>
              </a:lnSpc>
              <a:buNone/>
              <a:tabLst>
                <a:tab pos="0" algn="l"/>
              </a:tabLst>
              <a:defRPr lang="ru-RU" sz="1300" b="0" strike="noStrike" spc="-1">
                <a:solidFill>
                  <a:schemeClr val="dk1"/>
                </a:solidFill>
                <a:latin typeface="Calibri"/>
              </a:defRPr>
            </a:lvl1pPr>
          </a:lstStyle>
          <a:p>
            <a:pPr indent="0" defTabSz="684000">
              <a:lnSpc>
                <a:spcPct val="100000"/>
              </a:lnSpc>
              <a:buNone/>
              <a:tabLst>
                <a:tab pos="0" algn="l"/>
              </a:tabLst>
            </a:pPr>
            <a:fld id="{E0ABA8EC-39F7-4996-BA5D-DA989A40A34B}" type="slidenum">
              <a:rPr lang="ru-RU" sz="1300" b="0" strike="noStrike" spc="-1">
                <a:solidFill>
                  <a:schemeClr val="dk1"/>
                </a:solidFill>
                <a:latin typeface="Calibri"/>
              </a:rPr>
              <a:pPr indent="0" defTabSz="6840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3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7"/>
          <p:cNvSpPr>
            <a:spLocks noGrp="1"/>
          </p:cNvSpPr>
          <p:nvPr>
            <p:ph type="dt" idx="3"/>
          </p:nvPr>
        </p:nvSpPr>
        <p:spPr>
          <a:xfrm>
            <a:off x="343080" y="9182160"/>
            <a:ext cx="1598760" cy="525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781175" cy="13864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7" name="Полилиния 47"/>
          <p:cNvSpPr/>
          <p:nvPr/>
        </p:nvSpPr>
        <p:spPr>
          <a:xfrm flipV="1">
            <a:off x="228240" y="-4"/>
            <a:ext cx="6629760" cy="1386449"/>
          </a:xfrm>
          <a:custGeom>
            <a:avLst/>
            <a:gdLst>
              <a:gd name="textAreaLeft" fmla="*/ 0 w 5734440"/>
              <a:gd name="textAreaRight" fmla="*/ 5735880 w 5734440"/>
              <a:gd name="textAreaTop" fmla="*/ -720 h 1334160"/>
              <a:gd name="textAreaBottom" fmla="*/ 1334880 h 1334160"/>
            </a:gdLst>
            <a:ahLst/>
            <a:cxnLst/>
            <a:rect l="textAreaLeft" t="textAreaTop" r="textAreaRight" b="textAreaBottom"/>
            <a:pathLst>
              <a:path w="5735982" h="1335567">
                <a:moveTo>
                  <a:pt x="0" y="1335567"/>
                </a:moveTo>
                <a:lnTo>
                  <a:pt x="5735982" y="1335567"/>
                </a:lnTo>
                <a:lnTo>
                  <a:pt x="5735982" y="0"/>
                </a:lnTo>
                <a:lnTo>
                  <a:pt x="667784" y="0"/>
                </a:lnTo>
                <a:cubicBezTo>
                  <a:pt x="298977" y="0"/>
                  <a:pt x="0" y="298977"/>
                  <a:pt x="0" y="66778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5" name="Полилиния 47"/>
          <p:cNvSpPr/>
          <p:nvPr/>
        </p:nvSpPr>
        <p:spPr>
          <a:xfrm flipV="1">
            <a:off x="1122120" y="-9360"/>
            <a:ext cx="5734440" cy="1117440"/>
          </a:xfrm>
          <a:custGeom>
            <a:avLst/>
            <a:gdLst>
              <a:gd name="textAreaLeft" fmla="*/ 0 w 5734440"/>
              <a:gd name="textAreaRight" fmla="*/ 5735880 w 5734440"/>
              <a:gd name="textAreaTop" fmla="*/ -720 h 1334160"/>
              <a:gd name="textAreaBottom" fmla="*/ 1334880 h 1334160"/>
            </a:gdLst>
            <a:ahLst/>
            <a:cxnLst/>
            <a:rect l="textAreaLeft" t="textAreaTop" r="textAreaRight" b="textAreaBottom"/>
            <a:pathLst>
              <a:path w="5735982" h="1335567">
                <a:moveTo>
                  <a:pt x="0" y="1335567"/>
                </a:moveTo>
                <a:lnTo>
                  <a:pt x="5735982" y="1335567"/>
                </a:lnTo>
                <a:lnTo>
                  <a:pt x="5735982" y="0"/>
                </a:lnTo>
                <a:lnTo>
                  <a:pt x="667784" y="0"/>
                </a:lnTo>
                <a:cubicBezTo>
                  <a:pt x="298977" y="0"/>
                  <a:pt x="0" y="298977"/>
                  <a:pt x="0" y="667784"/>
                </a:cubicBezTo>
                <a:close/>
              </a:path>
            </a:pathLst>
          </a:custGeom>
          <a:solidFill>
            <a:srgbClr val="4CA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2" name="TextBox 7"/>
          <p:cNvSpPr/>
          <p:nvPr/>
        </p:nvSpPr>
        <p:spPr>
          <a:xfrm>
            <a:off x="1316460" y="76660"/>
            <a:ext cx="4671360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684000">
              <a:lnSpc>
                <a:spcPts val="2401"/>
              </a:lnSpc>
            </a:pPr>
            <a:r>
              <a:rPr lang="ru-RU" sz="1700" b="1" strike="noStrike" spc="-1" dirty="0" smtClean="0">
                <a:solidFill>
                  <a:schemeClr val="lt1"/>
                </a:solidFill>
                <a:latin typeface="Aeroport"/>
              </a:rPr>
              <a:t>ФЕДЕРАЛЬНЫЕ И РЕГИОНАЛЬНЫЕ</a:t>
            </a:r>
            <a:br>
              <a:rPr lang="ru-RU" sz="1700" b="1" strike="noStrike" spc="-1" dirty="0" smtClean="0">
                <a:solidFill>
                  <a:schemeClr val="lt1"/>
                </a:solidFill>
                <a:latin typeface="Aeroport"/>
              </a:rPr>
            </a:br>
            <a:r>
              <a:rPr lang="ru-RU" sz="1700" b="1" strike="noStrike" spc="-1" dirty="0" smtClean="0">
                <a:solidFill>
                  <a:schemeClr val="lt1"/>
                </a:solidFill>
                <a:latin typeface="Aeroport"/>
              </a:rPr>
              <a:t>МЕРЫ СОЦИАЛЬНОЙ ПОДДЕРЖКИ</a:t>
            </a:r>
            <a:br>
              <a:rPr lang="ru-RU" sz="1700" b="1" strike="noStrike" spc="-1" dirty="0" smtClean="0">
                <a:solidFill>
                  <a:schemeClr val="lt1"/>
                </a:solidFill>
                <a:latin typeface="Aeroport"/>
              </a:rPr>
            </a:br>
            <a:r>
              <a:rPr lang="ru-RU" sz="1700" b="1" strike="noStrike" spc="-1" dirty="0" smtClean="0">
                <a:solidFill>
                  <a:schemeClr val="lt1"/>
                </a:solidFill>
                <a:latin typeface="Aeroport"/>
              </a:rPr>
              <a:t>МНОГОДЕТНЫХ СЕМЕЙ</a:t>
            </a:r>
            <a:endParaRPr lang="ru-RU" sz="1700" b="0" strike="noStrike" spc="-1" dirty="0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124" name="Прямоугольник 24"/>
          <p:cNvSpPr/>
          <p:nvPr/>
        </p:nvSpPr>
        <p:spPr>
          <a:xfrm>
            <a:off x="918360" y="1702867"/>
            <a:ext cx="5299920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84000">
              <a:lnSpc>
                <a:spcPct val="100000"/>
              </a:lnSpc>
            </a:pPr>
            <a:r>
              <a:rPr lang="ru-RU" sz="1600" b="1" strike="noStrike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Улучшение жилищных условий</a:t>
            </a:r>
            <a:endParaRPr lang="ru-RU" sz="1600" b="0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144" name="Скругленный прямоугольник 3"/>
          <p:cNvSpPr/>
          <p:nvPr/>
        </p:nvSpPr>
        <p:spPr>
          <a:xfrm>
            <a:off x="145440" y="1780987"/>
            <a:ext cx="550080" cy="563760"/>
          </a:xfrm>
          <a:prstGeom prst="roundRect">
            <a:avLst>
              <a:gd name="adj" fmla="val 16667"/>
            </a:avLst>
          </a:prstGeom>
          <a:noFill/>
          <a:ln>
            <a:solidFill>
              <a:srgbClr val="4CAF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0121" y="111641"/>
            <a:ext cx="766717" cy="766717"/>
          </a:xfrm>
          <a:prstGeom prst="rect">
            <a:avLst/>
          </a:prstGeom>
        </p:spPr>
      </p:pic>
      <p:sp>
        <p:nvSpPr>
          <p:cNvPr id="61" name="Скругленный прямоугольник 42"/>
          <p:cNvSpPr/>
          <p:nvPr/>
        </p:nvSpPr>
        <p:spPr>
          <a:xfrm>
            <a:off x="791130" y="2148698"/>
            <a:ext cx="5784957" cy="748080"/>
          </a:xfrm>
          <a:prstGeom prst="roundRect">
            <a:avLst>
              <a:gd name="adj" fmla="val 2565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80360" y="1850412"/>
            <a:ext cx="466669" cy="466669"/>
          </a:xfrm>
          <a:prstGeom prst="rect">
            <a:avLst/>
          </a:prstGeom>
        </p:spPr>
      </p:pic>
      <p:sp>
        <p:nvSpPr>
          <p:cNvPr id="127" name="Прямоугольник 28"/>
          <p:cNvSpPr/>
          <p:nvPr/>
        </p:nvSpPr>
        <p:spPr>
          <a:xfrm>
            <a:off x="874288" y="2206887"/>
            <a:ext cx="5503680" cy="5987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1.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Социальная выплата 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на приобретение или строительство жилых помещений для семей, признанных нуждающимися в жилых помещениях, предоставляемых по договорам социального найма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64" name="Скругленный прямоугольник 42"/>
          <p:cNvSpPr/>
          <p:nvPr/>
        </p:nvSpPr>
        <p:spPr>
          <a:xfrm>
            <a:off x="102406" y="3053195"/>
            <a:ext cx="6705599" cy="562803"/>
          </a:xfrm>
          <a:prstGeom prst="roundRect">
            <a:avLst>
              <a:gd name="adj" fmla="val 25659"/>
            </a:avLst>
          </a:prstGeom>
          <a:solidFill>
            <a:srgbClr val="E1F2E1"/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65" name="Прямоугольник 28"/>
          <p:cNvSpPr/>
          <p:nvPr/>
        </p:nvSpPr>
        <p:spPr>
          <a:xfrm>
            <a:off x="131245" y="3100412"/>
            <a:ext cx="6676760" cy="4294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2.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Ежегодная выплата 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на возмещение затрат за пользованием части процентной ставки</a:t>
            </a:r>
            <a:b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</a:b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по кредитному договору (договору займа), в том числе ипотечному кредиту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66" name="Прямоугольник 24"/>
          <p:cNvSpPr/>
          <p:nvPr/>
        </p:nvSpPr>
        <p:spPr>
          <a:xfrm>
            <a:off x="835202" y="4581274"/>
            <a:ext cx="3012135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684000">
              <a:lnSpc>
                <a:spcPct val="100000"/>
              </a:lnSpc>
            </a:pPr>
            <a:r>
              <a:rPr lang="ru-RU" sz="1600" b="1" strike="noStrike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Пособия и компенсации</a:t>
            </a:r>
            <a:endParaRPr lang="ru-RU" sz="1600" b="0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67" name="Скругленный прямоугольник 3"/>
          <p:cNvSpPr/>
          <p:nvPr/>
        </p:nvSpPr>
        <p:spPr>
          <a:xfrm>
            <a:off x="127874" y="4656623"/>
            <a:ext cx="550080" cy="563760"/>
          </a:xfrm>
          <a:prstGeom prst="roundRect">
            <a:avLst>
              <a:gd name="adj" fmla="val 16667"/>
            </a:avLst>
          </a:prstGeom>
          <a:noFill/>
          <a:ln>
            <a:solidFill>
              <a:srgbClr val="4CAF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145" y="4687738"/>
            <a:ext cx="491537" cy="491537"/>
          </a:xfrm>
          <a:prstGeom prst="rect">
            <a:avLst/>
          </a:prstGeom>
        </p:spPr>
      </p:pic>
      <p:sp>
        <p:nvSpPr>
          <p:cNvPr id="70" name="Скругленный прямоугольник 42"/>
          <p:cNvSpPr/>
          <p:nvPr/>
        </p:nvSpPr>
        <p:spPr>
          <a:xfrm>
            <a:off x="486002" y="3775941"/>
            <a:ext cx="6332276" cy="748080"/>
          </a:xfrm>
          <a:prstGeom prst="roundRect">
            <a:avLst>
              <a:gd name="adj" fmla="val 2565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71" name="Прямоугольник 28"/>
          <p:cNvSpPr/>
          <p:nvPr/>
        </p:nvSpPr>
        <p:spPr>
          <a:xfrm>
            <a:off x="545160" y="3835713"/>
            <a:ext cx="6273118" cy="5987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3.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Предоставление земельного участка семьям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, имеющим трёх и более детей,</a:t>
            </a:r>
            <a:b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</a:b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или предоставление единовременной социальной выплаты взамен предоставления земельного участка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(150 тыс. рублей)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72" name="Скругленный прямоугольник 42"/>
          <p:cNvSpPr/>
          <p:nvPr/>
        </p:nvSpPr>
        <p:spPr>
          <a:xfrm>
            <a:off x="835202" y="4995488"/>
            <a:ext cx="5983076" cy="656899"/>
          </a:xfrm>
          <a:prstGeom prst="roundRect">
            <a:avLst>
              <a:gd name="adj" fmla="val 2565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73" name="Прямоугольник 28"/>
          <p:cNvSpPr/>
          <p:nvPr/>
        </p:nvSpPr>
        <p:spPr>
          <a:xfrm>
            <a:off x="918360" y="5053677"/>
            <a:ext cx="5503680" cy="5987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4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. Компенсация расходов 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на оплату жилого помещения и коммунальных услуг. Размер ежемесячной выплаты в 2026 году составляет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622,45 рубля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74" name="Скругленный прямоугольник 42"/>
          <p:cNvSpPr/>
          <p:nvPr/>
        </p:nvSpPr>
        <p:spPr>
          <a:xfrm>
            <a:off x="103484" y="5783500"/>
            <a:ext cx="6705599" cy="574561"/>
          </a:xfrm>
          <a:prstGeom prst="roundRect">
            <a:avLst>
              <a:gd name="adj" fmla="val 25659"/>
            </a:avLst>
          </a:prstGeom>
          <a:solidFill>
            <a:srgbClr val="E1F2E1"/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76" name="Скругленный прямоугольник 42"/>
          <p:cNvSpPr/>
          <p:nvPr/>
        </p:nvSpPr>
        <p:spPr>
          <a:xfrm>
            <a:off x="102406" y="6474307"/>
            <a:ext cx="6705599" cy="748080"/>
          </a:xfrm>
          <a:prstGeom prst="roundRect">
            <a:avLst>
              <a:gd name="adj" fmla="val 2565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78" name="Полилиния 47"/>
          <p:cNvSpPr/>
          <p:nvPr/>
        </p:nvSpPr>
        <p:spPr>
          <a:xfrm>
            <a:off x="5611023" y="9645169"/>
            <a:ext cx="1246977" cy="260831"/>
          </a:xfrm>
          <a:custGeom>
            <a:avLst/>
            <a:gdLst>
              <a:gd name="textAreaLeft" fmla="*/ 0 w 5734440"/>
              <a:gd name="textAreaRight" fmla="*/ 5735880 w 5734440"/>
              <a:gd name="textAreaTop" fmla="*/ -720 h 1334160"/>
              <a:gd name="textAreaBottom" fmla="*/ 1334880 h 1334160"/>
            </a:gdLst>
            <a:ahLst/>
            <a:cxnLst/>
            <a:rect l="textAreaLeft" t="textAreaTop" r="textAreaRight" b="textAreaBottom"/>
            <a:pathLst>
              <a:path w="5735982" h="1335567">
                <a:moveTo>
                  <a:pt x="0" y="1335567"/>
                </a:moveTo>
                <a:lnTo>
                  <a:pt x="5735982" y="1335567"/>
                </a:lnTo>
                <a:lnTo>
                  <a:pt x="5735982" y="0"/>
                </a:lnTo>
                <a:lnTo>
                  <a:pt x="667784" y="0"/>
                </a:lnTo>
                <a:cubicBezTo>
                  <a:pt x="298977" y="0"/>
                  <a:pt x="0" y="298977"/>
                  <a:pt x="0" y="66778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9" name="Полилиния 47"/>
          <p:cNvSpPr/>
          <p:nvPr/>
        </p:nvSpPr>
        <p:spPr>
          <a:xfrm flipH="1">
            <a:off x="4423920" y="9648280"/>
            <a:ext cx="1313585" cy="257720"/>
          </a:xfrm>
          <a:custGeom>
            <a:avLst/>
            <a:gdLst>
              <a:gd name="textAreaLeft" fmla="*/ 0 w 5734440"/>
              <a:gd name="textAreaRight" fmla="*/ 5735880 w 5734440"/>
              <a:gd name="textAreaTop" fmla="*/ -720 h 1334160"/>
              <a:gd name="textAreaBottom" fmla="*/ 1334880 h 1334160"/>
            </a:gdLst>
            <a:ahLst/>
            <a:cxnLst/>
            <a:rect l="textAreaLeft" t="textAreaTop" r="textAreaRight" b="textAreaBottom"/>
            <a:pathLst>
              <a:path w="5735982" h="1335567">
                <a:moveTo>
                  <a:pt x="0" y="1335567"/>
                </a:moveTo>
                <a:lnTo>
                  <a:pt x="5735982" y="1335567"/>
                </a:lnTo>
                <a:lnTo>
                  <a:pt x="5735982" y="0"/>
                </a:lnTo>
                <a:lnTo>
                  <a:pt x="667784" y="0"/>
                </a:lnTo>
                <a:cubicBezTo>
                  <a:pt x="298977" y="0"/>
                  <a:pt x="0" y="298977"/>
                  <a:pt x="0" y="667784"/>
                </a:cubicBezTo>
                <a:close/>
              </a:path>
            </a:pathLst>
          </a:custGeom>
          <a:solidFill>
            <a:srgbClr val="4CA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0" y="9645168"/>
            <a:ext cx="4667947" cy="260831"/>
          </a:xfrm>
          <a:prstGeom prst="rect">
            <a:avLst/>
          </a:prstGeom>
          <a:solidFill>
            <a:srgbClr val="4CAF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28"/>
          <p:cNvSpPr/>
          <p:nvPr/>
        </p:nvSpPr>
        <p:spPr>
          <a:xfrm>
            <a:off x="145714" y="6509805"/>
            <a:ext cx="6676760" cy="5987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6.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Ежегодная денежная выплата 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на обеспечение детей из многодетных семей школьной</a:t>
            </a:r>
            <a:b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</a:b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и спортивной формой. Размер ежемесячной выплаты в 2026 году составляет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5 434 рубля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82" name="Прямоугольник 28"/>
          <p:cNvSpPr/>
          <p:nvPr/>
        </p:nvSpPr>
        <p:spPr>
          <a:xfrm>
            <a:off x="161259" y="5826801"/>
            <a:ext cx="6647824" cy="4294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5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. Ежемесячное пособие семьям, 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имеющим четырех и более детей. Размер ежемесячной выплаты в 2026 году составляет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622,45 рубля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83" name="Скругленный прямоугольник 42"/>
          <p:cNvSpPr/>
          <p:nvPr/>
        </p:nvSpPr>
        <p:spPr>
          <a:xfrm>
            <a:off x="85686" y="7360429"/>
            <a:ext cx="6705599" cy="605632"/>
          </a:xfrm>
          <a:prstGeom prst="roundRect">
            <a:avLst>
              <a:gd name="adj" fmla="val 25659"/>
            </a:avLst>
          </a:prstGeom>
          <a:solidFill>
            <a:srgbClr val="E1F2E1"/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84" name="Скругленный прямоугольник 42"/>
          <p:cNvSpPr/>
          <p:nvPr/>
        </p:nvSpPr>
        <p:spPr>
          <a:xfrm>
            <a:off x="105039" y="8121743"/>
            <a:ext cx="6705599" cy="614193"/>
          </a:xfrm>
          <a:prstGeom prst="roundRect">
            <a:avLst>
              <a:gd name="adj" fmla="val 2565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85" name="Прямоугольник 28"/>
          <p:cNvSpPr/>
          <p:nvPr/>
        </p:nvSpPr>
        <p:spPr>
          <a:xfrm>
            <a:off x="148347" y="8219216"/>
            <a:ext cx="6676760" cy="4294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8.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Единовременная выплата 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молодым семьям при рождении третьего и</a:t>
            </a:r>
            <a:r>
              <a:rPr lang="en-US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/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или последующего ребенка. Размер выплаты составляет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100 000 рублей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86" name="Прямоугольник 28"/>
          <p:cNvSpPr/>
          <p:nvPr/>
        </p:nvSpPr>
        <p:spPr>
          <a:xfrm>
            <a:off x="143461" y="7441710"/>
            <a:ext cx="6647824" cy="4294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7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. Региональный материнский капитал 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на третьего и каждого последующего ребенка.</a:t>
            </a:r>
            <a:b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</a:b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Размер выплаты составляет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100 000 рублей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87" name="Скругленный прямоугольник 42"/>
          <p:cNvSpPr/>
          <p:nvPr/>
        </p:nvSpPr>
        <p:spPr>
          <a:xfrm>
            <a:off x="108286" y="8862479"/>
            <a:ext cx="6705599" cy="562364"/>
          </a:xfrm>
          <a:prstGeom prst="roundRect">
            <a:avLst>
              <a:gd name="adj" fmla="val 25659"/>
            </a:avLst>
          </a:prstGeom>
          <a:solidFill>
            <a:srgbClr val="E1F2E1"/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88" name="Прямоугольник 28"/>
          <p:cNvSpPr/>
          <p:nvPr/>
        </p:nvSpPr>
        <p:spPr>
          <a:xfrm>
            <a:off x="166061" y="8905780"/>
            <a:ext cx="6647824" cy="4294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9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. Предоставление бесплатного одноразового горячего питания детям 4-11 классов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0843" y="74201"/>
            <a:ext cx="940442" cy="9932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781175" cy="13864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64" name="Скругленный прямоугольник 42"/>
          <p:cNvSpPr/>
          <p:nvPr/>
        </p:nvSpPr>
        <p:spPr>
          <a:xfrm>
            <a:off x="105608" y="1624743"/>
            <a:ext cx="6705599" cy="562803"/>
          </a:xfrm>
          <a:prstGeom prst="roundRect">
            <a:avLst>
              <a:gd name="adj" fmla="val 25659"/>
            </a:avLst>
          </a:prstGeom>
          <a:solidFill>
            <a:srgbClr val="E1F2E1"/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65" name="Прямоугольник 28"/>
          <p:cNvSpPr/>
          <p:nvPr/>
        </p:nvSpPr>
        <p:spPr>
          <a:xfrm>
            <a:off x="134447" y="1671960"/>
            <a:ext cx="6676760" cy="4294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10.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Единовременная социальная выплата 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на возмещение расходов, связанных</a:t>
            </a:r>
            <a:b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</a:b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с приобретением и установкой внутридомового газового оборудования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76" name="Скругленный прямоугольник 42"/>
          <p:cNvSpPr/>
          <p:nvPr/>
        </p:nvSpPr>
        <p:spPr>
          <a:xfrm>
            <a:off x="124962" y="2276017"/>
            <a:ext cx="6705599" cy="1549106"/>
          </a:xfrm>
          <a:prstGeom prst="roundRect">
            <a:avLst>
              <a:gd name="adj" fmla="val 2565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78" name="Полилиния 47"/>
          <p:cNvSpPr/>
          <p:nvPr/>
        </p:nvSpPr>
        <p:spPr>
          <a:xfrm>
            <a:off x="5611023" y="9645169"/>
            <a:ext cx="1246977" cy="260831"/>
          </a:xfrm>
          <a:custGeom>
            <a:avLst/>
            <a:gdLst>
              <a:gd name="textAreaLeft" fmla="*/ 0 w 5734440"/>
              <a:gd name="textAreaRight" fmla="*/ 5735880 w 5734440"/>
              <a:gd name="textAreaTop" fmla="*/ -720 h 1334160"/>
              <a:gd name="textAreaBottom" fmla="*/ 1334880 h 1334160"/>
            </a:gdLst>
            <a:ahLst/>
            <a:cxnLst/>
            <a:rect l="textAreaLeft" t="textAreaTop" r="textAreaRight" b="textAreaBottom"/>
            <a:pathLst>
              <a:path w="5735982" h="1335567">
                <a:moveTo>
                  <a:pt x="0" y="1335567"/>
                </a:moveTo>
                <a:lnTo>
                  <a:pt x="5735982" y="1335567"/>
                </a:lnTo>
                <a:lnTo>
                  <a:pt x="5735982" y="0"/>
                </a:lnTo>
                <a:lnTo>
                  <a:pt x="667784" y="0"/>
                </a:lnTo>
                <a:cubicBezTo>
                  <a:pt x="298977" y="0"/>
                  <a:pt x="0" y="298977"/>
                  <a:pt x="0" y="66778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9" name="Полилиния 47"/>
          <p:cNvSpPr/>
          <p:nvPr/>
        </p:nvSpPr>
        <p:spPr>
          <a:xfrm flipH="1">
            <a:off x="4423920" y="9648280"/>
            <a:ext cx="1313585" cy="257720"/>
          </a:xfrm>
          <a:custGeom>
            <a:avLst/>
            <a:gdLst>
              <a:gd name="textAreaLeft" fmla="*/ 0 w 5734440"/>
              <a:gd name="textAreaRight" fmla="*/ 5735880 w 5734440"/>
              <a:gd name="textAreaTop" fmla="*/ -720 h 1334160"/>
              <a:gd name="textAreaBottom" fmla="*/ 1334880 h 1334160"/>
            </a:gdLst>
            <a:ahLst/>
            <a:cxnLst/>
            <a:rect l="textAreaLeft" t="textAreaTop" r="textAreaRight" b="textAreaBottom"/>
            <a:pathLst>
              <a:path w="5735982" h="1335567">
                <a:moveTo>
                  <a:pt x="0" y="1335567"/>
                </a:moveTo>
                <a:lnTo>
                  <a:pt x="5735982" y="1335567"/>
                </a:lnTo>
                <a:lnTo>
                  <a:pt x="5735982" y="0"/>
                </a:lnTo>
                <a:lnTo>
                  <a:pt x="667784" y="0"/>
                </a:lnTo>
                <a:cubicBezTo>
                  <a:pt x="298977" y="0"/>
                  <a:pt x="0" y="298977"/>
                  <a:pt x="0" y="667784"/>
                </a:cubicBezTo>
                <a:close/>
              </a:path>
            </a:pathLst>
          </a:custGeom>
          <a:solidFill>
            <a:srgbClr val="4CA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0" y="9645168"/>
            <a:ext cx="4667947" cy="260831"/>
          </a:xfrm>
          <a:prstGeom prst="rect">
            <a:avLst/>
          </a:prstGeom>
          <a:solidFill>
            <a:srgbClr val="4CAF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Скругленный прямоугольник 42"/>
          <p:cNvSpPr/>
          <p:nvPr/>
        </p:nvSpPr>
        <p:spPr>
          <a:xfrm>
            <a:off x="124962" y="6681195"/>
            <a:ext cx="6705599" cy="533514"/>
          </a:xfrm>
          <a:prstGeom prst="roundRect">
            <a:avLst>
              <a:gd name="adj" fmla="val 25659"/>
            </a:avLst>
          </a:prstGeom>
          <a:solidFill>
            <a:srgbClr val="E1F2E1"/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84" name="Скругленный прямоугольник 42"/>
          <p:cNvSpPr/>
          <p:nvPr/>
        </p:nvSpPr>
        <p:spPr>
          <a:xfrm>
            <a:off x="113122" y="6024869"/>
            <a:ext cx="6705599" cy="559275"/>
          </a:xfrm>
          <a:prstGeom prst="roundRect">
            <a:avLst>
              <a:gd name="adj" fmla="val 2565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85" name="Прямоугольник 28"/>
          <p:cNvSpPr/>
          <p:nvPr/>
        </p:nvSpPr>
        <p:spPr>
          <a:xfrm>
            <a:off x="105607" y="6085700"/>
            <a:ext cx="6676760" cy="4294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13.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Бесплатная выдача лекарств, 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приобретаемых по рецептам врачей, для детей</a:t>
            </a:r>
            <a:b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</a:b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из многодетных семей в возрасте до 6 лет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86" name="Прямоугольник 28"/>
          <p:cNvSpPr/>
          <p:nvPr/>
        </p:nvSpPr>
        <p:spPr>
          <a:xfrm>
            <a:off x="135638" y="6725403"/>
            <a:ext cx="6647824" cy="4294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14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. Первоочередной прием детей 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в дошкольные образовательные организации и организации дополнительного образования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87" name="Скругленный прямоугольник 42"/>
          <p:cNvSpPr/>
          <p:nvPr/>
        </p:nvSpPr>
        <p:spPr>
          <a:xfrm>
            <a:off x="137860" y="7948789"/>
            <a:ext cx="4306695" cy="358660"/>
          </a:xfrm>
          <a:prstGeom prst="roundRect">
            <a:avLst>
              <a:gd name="adj" fmla="val 25659"/>
            </a:avLst>
          </a:prstGeom>
          <a:solidFill>
            <a:srgbClr val="E1F2E1"/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88" name="Прямоугольник 28"/>
          <p:cNvSpPr/>
          <p:nvPr/>
        </p:nvSpPr>
        <p:spPr>
          <a:xfrm>
            <a:off x="105607" y="7995688"/>
            <a:ext cx="4102749" cy="2601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16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. Досрочное назначение пенсии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(федеральная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34" name="Полилиния 47"/>
          <p:cNvSpPr/>
          <p:nvPr/>
        </p:nvSpPr>
        <p:spPr>
          <a:xfrm flipV="1">
            <a:off x="228240" y="-4"/>
            <a:ext cx="6629760" cy="1386449"/>
          </a:xfrm>
          <a:custGeom>
            <a:avLst/>
            <a:gdLst>
              <a:gd name="textAreaLeft" fmla="*/ 0 w 5734440"/>
              <a:gd name="textAreaRight" fmla="*/ 5735880 w 5734440"/>
              <a:gd name="textAreaTop" fmla="*/ -720 h 1334160"/>
              <a:gd name="textAreaBottom" fmla="*/ 1334880 h 1334160"/>
            </a:gdLst>
            <a:ahLst/>
            <a:cxnLst/>
            <a:rect l="textAreaLeft" t="textAreaTop" r="textAreaRight" b="textAreaBottom"/>
            <a:pathLst>
              <a:path w="5735982" h="1335567">
                <a:moveTo>
                  <a:pt x="0" y="1335567"/>
                </a:moveTo>
                <a:lnTo>
                  <a:pt x="5735982" y="1335567"/>
                </a:lnTo>
                <a:lnTo>
                  <a:pt x="5735982" y="0"/>
                </a:lnTo>
                <a:lnTo>
                  <a:pt x="667784" y="0"/>
                </a:lnTo>
                <a:cubicBezTo>
                  <a:pt x="298977" y="0"/>
                  <a:pt x="0" y="298977"/>
                  <a:pt x="0" y="66778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5" name="Полилиния 47"/>
          <p:cNvSpPr/>
          <p:nvPr/>
        </p:nvSpPr>
        <p:spPr>
          <a:xfrm flipV="1">
            <a:off x="1122120" y="-9360"/>
            <a:ext cx="5734440" cy="1117440"/>
          </a:xfrm>
          <a:custGeom>
            <a:avLst/>
            <a:gdLst>
              <a:gd name="textAreaLeft" fmla="*/ 0 w 5734440"/>
              <a:gd name="textAreaRight" fmla="*/ 5735880 w 5734440"/>
              <a:gd name="textAreaTop" fmla="*/ -720 h 1334160"/>
              <a:gd name="textAreaBottom" fmla="*/ 1334880 h 1334160"/>
            </a:gdLst>
            <a:ahLst/>
            <a:cxnLst/>
            <a:rect l="textAreaLeft" t="textAreaTop" r="textAreaRight" b="textAreaBottom"/>
            <a:pathLst>
              <a:path w="5735982" h="1335567">
                <a:moveTo>
                  <a:pt x="0" y="1335567"/>
                </a:moveTo>
                <a:lnTo>
                  <a:pt x="5735982" y="1335567"/>
                </a:lnTo>
                <a:lnTo>
                  <a:pt x="5735982" y="0"/>
                </a:lnTo>
                <a:lnTo>
                  <a:pt x="667784" y="0"/>
                </a:lnTo>
                <a:cubicBezTo>
                  <a:pt x="298977" y="0"/>
                  <a:pt x="0" y="298977"/>
                  <a:pt x="0" y="667784"/>
                </a:cubicBezTo>
                <a:close/>
              </a:path>
            </a:pathLst>
          </a:custGeom>
          <a:solidFill>
            <a:srgbClr val="4CA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0121" y="111641"/>
            <a:ext cx="766717" cy="766717"/>
          </a:xfrm>
          <a:prstGeom prst="rect">
            <a:avLst/>
          </a:prstGeom>
        </p:spPr>
      </p:pic>
      <p:sp>
        <p:nvSpPr>
          <p:cNvPr id="38" name="Скругленный прямоугольник 42"/>
          <p:cNvSpPr/>
          <p:nvPr/>
        </p:nvSpPr>
        <p:spPr>
          <a:xfrm>
            <a:off x="108241" y="3241714"/>
            <a:ext cx="6705599" cy="1591005"/>
          </a:xfrm>
          <a:prstGeom prst="roundRect">
            <a:avLst>
              <a:gd name="adj" fmla="val 2565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75" name="Прямоугольник 28"/>
          <p:cNvSpPr/>
          <p:nvPr/>
        </p:nvSpPr>
        <p:spPr>
          <a:xfrm>
            <a:off x="166017" y="2345484"/>
            <a:ext cx="6647823" cy="246075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11.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Компенсация расходов 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на проезд автомобильным транспортом общего пользования</a:t>
            </a:r>
            <a:b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</a:b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на маршрутах межмуниципального сообщения и на маршрутах между субъектами Российской Федерации, проходящих по территории Калужской области, а также на проезд железнодорожным транспортом в поездах пригородного сообщения на участках Московской железной дороги (далее – компенсация расходов на проезд) к месту учебы и обратно для каждого ребенка в возрасте от 7 до 18 лет, обучающегося:</a:t>
            </a:r>
          </a:p>
          <a:p>
            <a:pPr marL="171450" indent="-171450" algn="just" defTabSz="684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в общеобразовательных организациях (в том числе специальных (коррекционных)</a:t>
            </a:r>
            <a:b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</a:b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для обучающихся, воспитанников с ограниченными возможностями здоровья);</a:t>
            </a:r>
          </a:p>
          <a:p>
            <a:pPr marL="171450" indent="-171450" algn="just" defTabSz="684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100" spc="-1" dirty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в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 профессиональных образовательных организациях;</a:t>
            </a:r>
          </a:p>
          <a:p>
            <a:pPr marL="171450" indent="-171450" algn="just" defTabSz="6840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в образовательных организациях высшего образования,</a:t>
            </a:r>
          </a:p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и</a:t>
            </a:r>
            <a:r>
              <a:rPr lang="en-US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/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или к месту лечения и обратно для каждого ребенка в возрасте от 7 до 18 лет при наличии</a:t>
            </a:r>
            <a:b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</a:b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у него хронического заболевания, требующего прохождения лечения в организациях здравоохранения за пределами муниципального района (городского округа)</a:t>
            </a:r>
            <a:b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</a:b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39" name="Прямоугольник 24"/>
          <p:cNvSpPr/>
          <p:nvPr/>
        </p:nvSpPr>
        <p:spPr>
          <a:xfrm>
            <a:off x="749480" y="4848929"/>
            <a:ext cx="3012135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684000">
              <a:lnSpc>
                <a:spcPct val="100000"/>
              </a:lnSpc>
            </a:pPr>
            <a:r>
              <a:rPr lang="ru-RU" sz="1600" b="1" strike="noStrike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Иные меры</a:t>
            </a:r>
            <a:endParaRPr lang="ru-RU" sz="1600" b="0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40" name="Скругленный прямоугольник 3"/>
          <p:cNvSpPr/>
          <p:nvPr/>
        </p:nvSpPr>
        <p:spPr>
          <a:xfrm>
            <a:off x="105608" y="4942287"/>
            <a:ext cx="550080" cy="563760"/>
          </a:xfrm>
          <a:prstGeom prst="roundRect">
            <a:avLst>
              <a:gd name="adj" fmla="val 16667"/>
            </a:avLst>
          </a:prstGeom>
          <a:noFill/>
          <a:ln>
            <a:solidFill>
              <a:srgbClr val="4CAF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1" name="Скругленный прямоугольник 42"/>
          <p:cNvSpPr/>
          <p:nvPr/>
        </p:nvSpPr>
        <p:spPr>
          <a:xfrm>
            <a:off x="759528" y="5162258"/>
            <a:ext cx="5784957" cy="748080"/>
          </a:xfrm>
          <a:prstGeom prst="roundRect">
            <a:avLst>
              <a:gd name="adj" fmla="val 25659"/>
            </a:avLst>
          </a:prstGeom>
          <a:solidFill>
            <a:srgbClr val="E1F2E1"/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42" name="Прямоугольник 28"/>
          <p:cNvSpPr/>
          <p:nvPr/>
        </p:nvSpPr>
        <p:spPr>
          <a:xfrm>
            <a:off x="842686" y="5220447"/>
            <a:ext cx="5503680" cy="59871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12.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Налоговая льгота 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по транспортному налогу. Льгота предоставляется</a:t>
            </a:r>
            <a:b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</a:b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на одно транспортное средство мощностью двигателя до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250 лошадиных сил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grpSp>
        <p:nvGrpSpPr>
          <p:cNvPr id="43" name="Группа 59"/>
          <p:cNvGrpSpPr/>
          <p:nvPr/>
        </p:nvGrpSpPr>
        <p:grpSpPr>
          <a:xfrm>
            <a:off x="199400" y="5034802"/>
            <a:ext cx="323280" cy="417240"/>
            <a:chOff x="518760" y="5434560"/>
            <a:chExt cx="323280" cy="417240"/>
          </a:xfrm>
          <a:solidFill>
            <a:srgbClr val="E1F2E1"/>
          </a:solidFill>
        </p:grpSpPr>
        <p:sp>
          <p:nvSpPr>
            <p:cNvPr id="44" name="Скругленный прямоугольник 60"/>
            <p:cNvSpPr/>
            <p:nvPr/>
          </p:nvSpPr>
          <p:spPr>
            <a:xfrm>
              <a:off x="518760" y="5434560"/>
              <a:ext cx="323280" cy="417240"/>
            </a:xfrm>
            <a:prstGeom prst="roundRect">
              <a:avLst>
                <a:gd name="adj" fmla="val 16667"/>
              </a:avLst>
            </a:prstGeom>
            <a:grpFill/>
            <a:ln w="19050">
              <a:solidFill>
                <a:srgbClr val="4CAF5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684000">
                <a:lnSpc>
                  <a:spcPct val="100000"/>
                </a:lnSpc>
              </a:pPr>
              <a:endParaRPr lang="ru-RU" sz="13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sp>
          <p:nvSpPr>
            <p:cNvPr id="45" name="Скругленный прямоугольник 61"/>
            <p:cNvSpPr/>
            <p:nvPr/>
          </p:nvSpPr>
          <p:spPr>
            <a:xfrm>
              <a:off x="565920" y="5481360"/>
              <a:ext cx="97200" cy="111240"/>
            </a:xfrm>
            <a:prstGeom prst="roundRect">
              <a:avLst>
                <a:gd name="adj" fmla="val 16667"/>
              </a:avLst>
            </a:prstGeom>
            <a:grpFill/>
            <a:ln w="19050">
              <a:solidFill>
                <a:srgbClr val="4CAF5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684000">
                <a:lnSpc>
                  <a:spcPct val="100000"/>
                </a:lnSpc>
              </a:pPr>
              <a:endParaRPr lang="ru-RU" sz="1300" b="0" strike="noStrike" spc="-1">
                <a:solidFill>
                  <a:schemeClr val="lt1"/>
                </a:solidFill>
                <a:latin typeface="Calibri"/>
              </a:endParaRPr>
            </a:p>
          </p:txBody>
        </p:sp>
        <p:cxnSp>
          <p:nvCxnSpPr>
            <p:cNvPr id="46" name="Прямая соединительная линия 62"/>
            <p:cNvCxnSpPr/>
            <p:nvPr/>
          </p:nvCxnSpPr>
          <p:spPr>
            <a:xfrm>
              <a:off x="706320" y="5498640"/>
              <a:ext cx="105120" cy="1800"/>
            </a:xfrm>
            <a:prstGeom prst="straightConnector1">
              <a:avLst/>
            </a:prstGeom>
            <a:grpFill/>
            <a:ln w="19050">
              <a:solidFill>
                <a:srgbClr val="4CAF50"/>
              </a:solidFill>
              <a:round/>
            </a:ln>
          </p:spPr>
        </p:cxnSp>
        <p:cxnSp>
          <p:nvCxnSpPr>
            <p:cNvPr id="47" name="Прямая соединительная линия 63"/>
            <p:cNvCxnSpPr/>
            <p:nvPr/>
          </p:nvCxnSpPr>
          <p:spPr>
            <a:xfrm>
              <a:off x="706320" y="5550840"/>
              <a:ext cx="105120" cy="1800"/>
            </a:xfrm>
            <a:prstGeom prst="straightConnector1">
              <a:avLst/>
            </a:prstGeom>
            <a:grpFill/>
            <a:ln w="19050">
              <a:solidFill>
                <a:srgbClr val="4CAF50"/>
              </a:solidFill>
              <a:round/>
            </a:ln>
          </p:spPr>
        </p:cxnSp>
        <p:cxnSp>
          <p:nvCxnSpPr>
            <p:cNvPr id="48" name="Прямая соединительная линия 66"/>
            <p:cNvCxnSpPr/>
            <p:nvPr/>
          </p:nvCxnSpPr>
          <p:spPr>
            <a:xfrm>
              <a:off x="706320" y="5603040"/>
              <a:ext cx="105120" cy="1800"/>
            </a:xfrm>
            <a:prstGeom prst="straightConnector1">
              <a:avLst/>
            </a:prstGeom>
            <a:grpFill/>
            <a:ln w="19050">
              <a:solidFill>
                <a:srgbClr val="4CAF50"/>
              </a:solidFill>
              <a:round/>
            </a:ln>
          </p:spPr>
        </p:cxnSp>
        <p:cxnSp>
          <p:nvCxnSpPr>
            <p:cNvPr id="49" name="Прямая соединительная линия 68"/>
            <p:cNvCxnSpPr/>
            <p:nvPr/>
          </p:nvCxnSpPr>
          <p:spPr>
            <a:xfrm>
              <a:off x="565920" y="5655240"/>
              <a:ext cx="245520" cy="1800"/>
            </a:xfrm>
            <a:prstGeom prst="straightConnector1">
              <a:avLst/>
            </a:prstGeom>
            <a:grpFill/>
            <a:ln w="19050">
              <a:solidFill>
                <a:srgbClr val="4CAF50"/>
              </a:solidFill>
              <a:round/>
            </a:ln>
          </p:spPr>
        </p:cxnSp>
        <p:cxnSp>
          <p:nvCxnSpPr>
            <p:cNvPr id="50" name="Прямая соединительная линия 69"/>
            <p:cNvCxnSpPr/>
            <p:nvPr/>
          </p:nvCxnSpPr>
          <p:spPr>
            <a:xfrm>
              <a:off x="565920" y="5707440"/>
              <a:ext cx="245520" cy="1800"/>
            </a:xfrm>
            <a:prstGeom prst="straightConnector1">
              <a:avLst/>
            </a:prstGeom>
            <a:grpFill/>
            <a:ln w="19050">
              <a:solidFill>
                <a:srgbClr val="4CAF50"/>
              </a:solidFill>
              <a:round/>
            </a:ln>
          </p:spPr>
        </p:cxnSp>
        <p:cxnSp>
          <p:nvCxnSpPr>
            <p:cNvPr id="51" name="Прямая соединительная линия 70"/>
            <p:cNvCxnSpPr/>
            <p:nvPr/>
          </p:nvCxnSpPr>
          <p:spPr>
            <a:xfrm>
              <a:off x="565920" y="5759640"/>
              <a:ext cx="245520" cy="1800"/>
            </a:xfrm>
            <a:prstGeom prst="straightConnector1">
              <a:avLst/>
            </a:prstGeom>
            <a:grpFill/>
            <a:ln w="19050">
              <a:solidFill>
                <a:srgbClr val="4CAF50"/>
              </a:solidFill>
              <a:round/>
            </a:ln>
          </p:spPr>
        </p:cxnSp>
        <p:cxnSp>
          <p:nvCxnSpPr>
            <p:cNvPr id="52" name="Прямая соединительная линия 71"/>
            <p:cNvCxnSpPr/>
            <p:nvPr/>
          </p:nvCxnSpPr>
          <p:spPr>
            <a:xfrm>
              <a:off x="565920" y="5811480"/>
              <a:ext cx="245520" cy="2160"/>
            </a:xfrm>
            <a:prstGeom prst="straightConnector1">
              <a:avLst/>
            </a:prstGeom>
            <a:grpFill/>
            <a:ln w="19050">
              <a:solidFill>
                <a:srgbClr val="4CAF50"/>
              </a:solidFill>
              <a:round/>
            </a:ln>
          </p:spPr>
        </p:cxnSp>
      </p:grpSp>
      <p:sp>
        <p:nvSpPr>
          <p:cNvPr id="53" name="Скругленный прямоугольник 42"/>
          <p:cNvSpPr/>
          <p:nvPr/>
        </p:nvSpPr>
        <p:spPr>
          <a:xfrm>
            <a:off x="113122" y="7326995"/>
            <a:ext cx="6705599" cy="533152"/>
          </a:xfrm>
          <a:prstGeom prst="roundRect">
            <a:avLst>
              <a:gd name="adj" fmla="val 2565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54" name="Прямоугольник 28"/>
          <p:cNvSpPr/>
          <p:nvPr/>
        </p:nvSpPr>
        <p:spPr>
          <a:xfrm>
            <a:off x="120026" y="7368625"/>
            <a:ext cx="6676760" cy="4294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15.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Первоочередное право приема детей </a:t>
            </a: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в оздоровительные и специализированные детские учреждения лечебного и санаторного типа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(региональная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55" name="Скругленный прямоугольник 42"/>
          <p:cNvSpPr/>
          <p:nvPr/>
        </p:nvSpPr>
        <p:spPr>
          <a:xfrm>
            <a:off x="113122" y="8384319"/>
            <a:ext cx="4287820" cy="380472"/>
          </a:xfrm>
          <a:prstGeom prst="roundRect">
            <a:avLst>
              <a:gd name="adj" fmla="val 2565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760" dist="38160" dir="5400000" sx="97000" sy="97000" algn="t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84000">
              <a:lnSpc>
                <a:spcPct val="100000"/>
              </a:lnSpc>
            </a:pPr>
            <a:endParaRPr lang="ru-RU" sz="1300" b="0" strike="noStrike" spc="-1">
              <a:solidFill>
                <a:schemeClr val="dk1"/>
              </a:solidFill>
              <a:latin typeface="Aeroport"/>
            </a:endParaRPr>
          </a:p>
        </p:txBody>
      </p:sp>
      <p:sp>
        <p:nvSpPr>
          <p:cNvPr id="56" name="Прямоугольник 28"/>
          <p:cNvSpPr/>
          <p:nvPr/>
        </p:nvSpPr>
        <p:spPr>
          <a:xfrm>
            <a:off x="105607" y="8447113"/>
            <a:ext cx="4074905" cy="2601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100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17. </a:t>
            </a:r>
            <a:r>
              <a:rPr lang="ru-RU" sz="1100" b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Бесплатное посещение музеев </a:t>
            </a:r>
            <a:r>
              <a:rPr lang="ru-RU" sz="1100" b="1" i="1" spc="-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eroport"/>
              </a:rPr>
              <a:t>(федеральная мера)</a:t>
            </a:r>
            <a:endParaRPr lang="ru-RU" sz="1100" b="1" i="1" strike="noStrike" spc="-1" dirty="0">
              <a:solidFill>
                <a:schemeClr val="tx1">
                  <a:lumMod val="75000"/>
                  <a:lumOff val="25000"/>
                </a:schemeClr>
              </a:solidFill>
              <a:latin typeface="XO Oriel"/>
            </a:endParaRPr>
          </a:p>
        </p:txBody>
      </p:sp>
      <p:sp>
        <p:nvSpPr>
          <p:cNvPr id="58" name="Прямоугольник 28"/>
          <p:cNvSpPr/>
          <p:nvPr/>
        </p:nvSpPr>
        <p:spPr>
          <a:xfrm>
            <a:off x="76615" y="8764916"/>
            <a:ext cx="6705599" cy="84493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defTabSz="684000">
              <a:lnSpc>
                <a:spcPct val="100000"/>
              </a:lnSpc>
            </a:pPr>
            <a:r>
              <a:rPr lang="ru-RU" sz="1600" b="1" i="1" spc="-1" dirty="0" smtClean="0">
                <a:solidFill>
                  <a:srgbClr val="4CAF50"/>
                </a:solidFill>
                <a:latin typeface="Aeroport"/>
              </a:rPr>
              <a:t>! </a:t>
            </a:r>
            <a:r>
              <a:rPr lang="ru-RU" sz="1100" b="1" i="1" spc="-1" dirty="0" smtClean="0">
                <a:solidFill>
                  <a:srgbClr val="4CAF50"/>
                </a:solidFill>
                <a:latin typeface="Aeroport"/>
              </a:rPr>
              <a:t>Помимо этого в каждом муниципальном округе могут быть установлены дополнительные меры социальной поддержки многодетных семей. Подробную информацию обо всех мерах поддержки многодетных семей можно узнать в отделах социальной защиты по месту жительства.</a:t>
            </a:r>
            <a:endParaRPr lang="ru-RU" sz="1100" b="1" i="1" strike="noStrike" spc="-1" dirty="0">
              <a:solidFill>
                <a:srgbClr val="4CAF50"/>
              </a:solidFill>
              <a:latin typeface="XO Oriel"/>
            </a:endParaRPr>
          </a:p>
        </p:txBody>
      </p:sp>
      <p:sp>
        <p:nvSpPr>
          <p:cNvPr id="57" name="TextBox 7"/>
          <p:cNvSpPr/>
          <p:nvPr/>
        </p:nvSpPr>
        <p:spPr>
          <a:xfrm>
            <a:off x="1316460" y="76660"/>
            <a:ext cx="4671360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684000">
              <a:lnSpc>
                <a:spcPts val="2401"/>
              </a:lnSpc>
            </a:pPr>
            <a:r>
              <a:rPr lang="ru-RU" sz="1700" b="1" strike="noStrike" spc="-1" dirty="0" smtClean="0">
                <a:solidFill>
                  <a:schemeClr val="lt1"/>
                </a:solidFill>
                <a:latin typeface="Aeroport"/>
              </a:rPr>
              <a:t>ФЕДЕРАЛЬНЫЕ И РЕГИОНАЛЬНЫЕ</a:t>
            </a:r>
            <a:br>
              <a:rPr lang="ru-RU" sz="1700" b="1" strike="noStrike" spc="-1" dirty="0" smtClean="0">
                <a:solidFill>
                  <a:schemeClr val="lt1"/>
                </a:solidFill>
                <a:latin typeface="Aeroport"/>
              </a:rPr>
            </a:br>
            <a:r>
              <a:rPr lang="ru-RU" sz="1700" b="1" strike="noStrike" spc="-1" dirty="0" smtClean="0">
                <a:solidFill>
                  <a:schemeClr val="lt1"/>
                </a:solidFill>
                <a:latin typeface="Aeroport"/>
              </a:rPr>
              <a:t>МЕРЫ СОЦИАЛЬНОЙ ПОДДЕРЖКИ</a:t>
            </a:r>
            <a:br>
              <a:rPr lang="ru-RU" sz="1700" b="1" strike="noStrike" spc="-1" dirty="0" smtClean="0">
                <a:solidFill>
                  <a:schemeClr val="lt1"/>
                </a:solidFill>
                <a:latin typeface="Aeroport"/>
              </a:rPr>
            </a:br>
            <a:r>
              <a:rPr lang="ru-RU" sz="1700" b="1" strike="noStrike" spc="-1" dirty="0" smtClean="0">
                <a:solidFill>
                  <a:schemeClr val="lt1"/>
                </a:solidFill>
                <a:latin typeface="Aeroport"/>
              </a:rPr>
              <a:t>МНОГОДЕТНЫХ СЕМЕЙ</a:t>
            </a:r>
            <a:endParaRPr lang="ru-RU" sz="1700" b="0" strike="noStrike" spc="-1" dirty="0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0843" y="74201"/>
            <a:ext cx="940442" cy="993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072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14_Специальное оформление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22674</TotalTime>
  <Words>315</Words>
  <Application>Microsoft Office PowerPoint</Application>
  <PresentationFormat>Лист A4 (210x297 мм)</PresentationFormat>
  <Paragraphs>29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14_Специальное оформление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Смирнова Анастасия Олеговна</dc:creator>
  <cp:lastModifiedBy>Администратор безопасности</cp:lastModifiedBy>
  <cp:revision>1207</cp:revision>
  <dcterms:created xsi:type="dcterms:W3CDTF">2023-08-07T13:54:57Z</dcterms:created>
  <dcterms:modified xsi:type="dcterms:W3CDTF">2026-10-23T08:53:01Z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4</vt:i4>
  </property>
  <property fmtid="{D5CDD505-2E9C-101B-9397-08002B2CF9AE}" pid="3" name="PresentationFormat">
    <vt:lpwstr>Лист A4 (210x297 мм)</vt:lpwstr>
  </property>
  <property fmtid="{D5CDD505-2E9C-101B-9397-08002B2CF9AE}" pid="4" name="Slides">
    <vt:i4>4</vt:i4>
  </property>
</Properties>
</file>